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332" r:id="rId3"/>
    <p:sldId id="331" r:id="rId4"/>
    <p:sldId id="342" r:id="rId5"/>
    <p:sldId id="351" r:id="rId6"/>
    <p:sldId id="343" r:id="rId7"/>
    <p:sldId id="326" r:id="rId8"/>
    <p:sldId id="321" r:id="rId9"/>
    <p:sldId id="364" r:id="rId10"/>
    <p:sldId id="365" r:id="rId11"/>
    <p:sldId id="366" r:id="rId12"/>
    <p:sldId id="350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2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027" y="48"/>
      </p:cViewPr>
      <p:guideLst>
        <p:guide orient="horz" pos="23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DFFC071-CB2E-40AB-B629-7185B0A683E3}" type="datetimeFigureOut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8F7A348-3F69-4F19-9E79-6C399E8B4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20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F7A348-3F69-4F19-9E79-6C399E8B4C5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56054EB3-1A63-4442-ADFB-6697707766A7}" type="datetimeFigureOut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01FC9D8D-1DD3-4F44-849E-9F6CB0A34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DB564395-BAE3-4953-8ED9-34B254660DF8}" type="datetimeFigureOut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75B01A19-75B8-4BAA-A0AD-AE38E1DD20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50B36644-04BF-4485-B4FB-D8722FAC7BE5}" type="datetimeFigureOut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00CDB42C-205D-46EF-AFAA-9B18BE0B0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DFB69F9-0D56-417D-A13B-F38316A3B77E}" type="datetimeFigureOut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CC75C0CA-76EA-48EB-9983-480A7A639B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F61351F1-50AD-4625-A69B-B23CC5637EB1}" type="datetimeFigureOut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1D6806D1-F637-4484-91FB-346E13BFE8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B7ED3845-4A4F-44F0-9275-82D83607CEBF}" type="datetimeFigureOut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B2831B00-D1FE-4C9A-9A2C-3B07F0833E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66002CDB-6D57-42C3-A069-6E37824D1EE4}" type="datetimeFigureOut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C0877DCF-3040-402A-82A8-D6A387A40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46B87C03-4C33-44E1-BB90-0C89F2CD12EA}" type="datetimeFigureOut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EABB9C5A-F140-4F78-8720-758E3DB43C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11C7A2DF-BA7F-4EFA-9036-4D2B72F58425}" type="datetimeFigureOut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ADB10FF0-3039-4E2B-909F-58C8B1ED62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B315F1AD-913B-4500-B0D0-21EC88C01ADD}" type="datetimeFigureOut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38BF4FAA-4CC3-4B26-97AA-C1C206E50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906BA815-A1E9-454C-A9B5-2424C943BB08}" type="datetimeFigureOut">
              <a:rPr lang="en-US"/>
              <a:pPr>
                <a:defRPr/>
              </a:pPr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pPr>
              <a:defRPr/>
            </a:pPr>
            <a:fld id="{04F5BA80-365C-4962-87AC-321333C37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Gill Sans MT" pitchFamily="34" charset="0"/>
              </a:rPr>
              <a:t>PRESENTATION TITLE</a:t>
            </a:r>
          </a:p>
          <a:p>
            <a:endParaRPr lang="en-US" sz="1800">
              <a:solidFill>
                <a:schemeClr val="bg1"/>
              </a:solidFill>
              <a:latin typeface="Gill Sans" pitchFamily="-84" charset="0"/>
            </a:endParaRPr>
          </a:p>
          <a:p>
            <a:r>
              <a:rPr lang="en-US" sz="1800">
                <a:solidFill>
                  <a:schemeClr val="bg1"/>
                </a:solidFill>
                <a:latin typeface="Gill Sans Light" pitchFamily="-84" charset="0"/>
              </a:rPr>
              <a:t>Presented by:</a:t>
            </a:r>
          </a:p>
          <a:p>
            <a:r>
              <a:rPr lang="en-US" sz="1800">
                <a:solidFill>
                  <a:schemeClr val="bg1"/>
                </a:solidFill>
                <a:latin typeface="Gill Sans Light" pitchFamily="-84" charset="0"/>
              </a:rPr>
              <a:t>Name Surname</a:t>
            </a:r>
          </a:p>
          <a:p>
            <a:r>
              <a:rPr lang="en-US" sz="1800">
                <a:solidFill>
                  <a:schemeClr val="bg1"/>
                </a:solidFill>
                <a:latin typeface="Gill Sans Light" pitchFamily="-84" charset="0"/>
              </a:rPr>
              <a:t>Directorate</a:t>
            </a:r>
          </a:p>
          <a:p>
            <a:endParaRPr lang="en-US" sz="1400">
              <a:solidFill>
                <a:schemeClr val="bg1"/>
              </a:solidFill>
              <a:latin typeface="Gill Sans Light" pitchFamily="-84" charset="0"/>
            </a:endParaRPr>
          </a:p>
          <a:p>
            <a:r>
              <a:rPr lang="en-US" sz="1400">
                <a:solidFill>
                  <a:schemeClr val="bg1"/>
                </a:solidFill>
                <a:latin typeface="Gill Sans Light" pitchFamily="-84" charset="0"/>
              </a:rPr>
              <a:t>Date</a:t>
            </a:r>
          </a:p>
        </p:txBody>
      </p:sp>
      <p:pic>
        <p:nvPicPr>
          <p:cNvPr id="13315" name="Picture 1" descr="DWS Slide Cover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" descr="DWS Slide Cover pic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9180513" cy="49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6513" y="2130425"/>
            <a:ext cx="9180513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113" y="2251075"/>
            <a:ext cx="879849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ea typeface="ＭＳ Ｐゴシック" charset="0"/>
                <a:cs typeface="ＭＳ Ｐゴシック" charset="0"/>
              </a:rPr>
              <a:t>ALGOA </a:t>
            </a:r>
          </a:p>
          <a:p>
            <a:pPr algn="ctr"/>
            <a:r>
              <a:rPr lang="en-US" sz="3600" b="1" u="sng" dirty="0">
                <a:ea typeface="ＭＳ Ｐゴシック" charset="0"/>
                <a:cs typeface="ＭＳ Ｐゴシック" charset="0"/>
              </a:rPr>
              <a:t>WATER SUPPLY SYSTEM </a:t>
            </a:r>
          </a:p>
          <a:p>
            <a:pPr algn="ctr"/>
            <a:r>
              <a:rPr lang="en-US" sz="3600" b="1" u="sng" dirty="0"/>
              <a:t>2018-2019 AOA</a:t>
            </a:r>
          </a:p>
          <a:p>
            <a:pPr algn="ctr"/>
            <a:endParaRPr lang="en-US" sz="2800" b="1" u="sng" dirty="0"/>
          </a:p>
          <a:p>
            <a:pPr algn="ctr"/>
            <a:r>
              <a:rPr lang="en-US" sz="2800" b="1" u="sng" dirty="0"/>
              <a:t>15 August 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138113" y="5717901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Prepared by Jenny Pashkin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288" y="4406900"/>
            <a:ext cx="7635711" cy="1362075"/>
          </a:xfrm>
        </p:spPr>
        <p:txBody>
          <a:bodyPr/>
          <a:lstStyle/>
          <a:p>
            <a:pPr algn="ctr"/>
            <a:r>
              <a:rPr lang="en-US" dirty="0"/>
              <a:t>WAY FORWARD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1395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1484" y="1047750"/>
            <a:ext cx="7325032" cy="5200650"/>
          </a:xfrm>
          <a:noFill/>
        </p:spPr>
        <p:txBody>
          <a:bodyPr/>
          <a:lstStyle/>
          <a:p>
            <a:r>
              <a:rPr lang="en-US" sz="2800" dirty="0" err="1"/>
              <a:t>Algoa</a:t>
            </a:r>
            <a:r>
              <a:rPr lang="en-US" sz="2800" dirty="0"/>
              <a:t> Water Supply System performance monitoring;</a:t>
            </a:r>
          </a:p>
          <a:p>
            <a:r>
              <a:rPr lang="en-US" sz="2800" dirty="0"/>
              <a:t>Actual water use monitoring;</a:t>
            </a:r>
          </a:p>
          <a:p>
            <a:r>
              <a:rPr lang="en-US" sz="2800" dirty="0"/>
              <a:t>Monthly restrictions monitoring committee meetings scheduled for the rest of the year. Encourage attendance of all stakeholders;</a:t>
            </a:r>
          </a:p>
          <a:p>
            <a:r>
              <a:rPr lang="en-US" sz="2800" dirty="0"/>
              <a:t>Compliance to the restricted water use volumes is critical;</a:t>
            </a:r>
          </a:p>
          <a:p>
            <a:r>
              <a:rPr lang="en-US" sz="2800" dirty="0"/>
              <a:t>Fast-tracking of the ground water resources development and monitoring of the aquifers is critical.</a:t>
            </a:r>
          </a:p>
          <a:p>
            <a:endParaRPr lang="en-US" sz="28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80009" y="177637"/>
            <a:ext cx="7663992" cy="625051"/>
          </a:xfrm>
        </p:spPr>
        <p:txBody>
          <a:bodyPr/>
          <a:lstStyle/>
          <a:p>
            <a:r>
              <a:rPr lang="en-US" sz="4000" b="1" dirty="0"/>
              <a:t>DROUGHT MITIGATION ACTIVITIES</a:t>
            </a:r>
            <a:endParaRPr lang="en-ZA" sz="4000" b="1" dirty="0"/>
          </a:p>
        </p:txBody>
      </p:sp>
    </p:spTree>
    <p:extLst>
      <p:ext uri="{BB962C8B-B14F-4D97-AF65-F5344CB8AC3E}">
        <p14:creationId xmlns:p14="http://schemas.microsoft.com/office/powerpoint/2010/main" val="132274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0" y="5745892"/>
            <a:ext cx="7661190" cy="701546"/>
          </a:xfrm>
        </p:spPr>
        <p:txBody>
          <a:bodyPr/>
          <a:lstStyle/>
          <a:p>
            <a:r>
              <a:rPr lang="en-US" b="1" dirty="0"/>
              <a:t>THANK YOU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5100"/>
            <a:ext cx="5084763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0" y="1274763"/>
            <a:ext cx="3660690" cy="409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862" y="4406900"/>
            <a:ext cx="7645138" cy="1362075"/>
          </a:xfrm>
        </p:spPr>
        <p:txBody>
          <a:bodyPr/>
          <a:lstStyle/>
          <a:p>
            <a:pPr algn="ctr"/>
            <a:r>
              <a:rPr lang="en-US" dirty="0"/>
              <a:t>Current operating strategy</a:t>
            </a:r>
            <a:endParaRPr lang="en-Z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9144001" cy="520065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System Operating Forum for 2018-2019 cycle was held on 14 June 2018;</a:t>
            </a:r>
          </a:p>
          <a:p>
            <a:r>
              <a:rPr lang="en-US" sz="2800" dirty="0"/>
              <a:t>Overall 30% restrictions agreed to be imposed on the NMBM from 1 June 2018;</a:t>
            </a:r>
          </a:p>
          <a:p>
            <a:r>
              <a:rPr lang="en-US" sz="2800" dirty="0"/>
              <a:t> Restrictions are in terms of the estimated unrestricted projected consumption of </a:t>
            </a:r>
            <a:r>
              <a:rPr lang="en-US" sz="2800" b="1" dirty="0"/>
              <a:t>123.36 million m³/a (330 Ml/day)</a:t>
            </a:r>
            <a:r>
              <a:rPr lang="en-US" sz="2800" dirty="0"/>
              <a:t> for </a:t>
            </a:r>
            <a:r>
              <a:rPr lang="en-US" sz="2400" dirty="0"/>
              <a:t>the</a:t>
            </a:r>
            <a:r>
              <a:rPr lang="en-US" sz="2800" dirty="0"/>
              <a:t> Metro, which equals to the restricted projected consumption of </a:t>
            </a:r>
            <a:r>
              <a:rPr lang="en-US" sz="2800" b="1" dirty="0"/>
              <a:t>86 million m³/a (230 Ml/day)</a:t>
            </a:r>
            <a:r>
              <a:rPr lang="en-US" sz="2800" dirty="0"/>
              <a:t>;</a:t>
            </a:r>
            <a:endParaRPr lang="en-US" sz="2800" b="1" dirty="0"/>
          </a:p>
          <a:p>
            <a:r>
              <a:rPr lang="en-US" sz="2800" dirty="0"/>
              <a:t> NMBM can only abstract a raw water volume of</a:t>
            </a:r>
            <a:r>
              <a:rPr lang="en-US" sz="2800" b="1" dirty="0"/>
              <a:t> 35.9 million m³/a (97 Ml/d)</a:t>
            </a:r>
            <a:r>
              <a:rPr lang="en-US" sz="2800" dirty="0"/>
              <a:t> from the </a:t>
            </a:r>
            <a:r>
              <a:rPr lang="en-US" sz="2800" dirty="0" err="1"/>
              <a:t>Kromme</a:t>
            </a:r>
            <a:r>
              <a:rPr lang="en-US" sz="2800" dirty="0"/>
              <a:t>, </a:t>
            </a:r>
            <a:r>
              <a:rPr lang="en-US" sz="2800" dirty="0" err="1"/>
              <a:t>Kouga</a:t>
            </a:r>
            <a:r>
              <a:rPr lang="en-US" sz="2800" dirty="0"/>
              <a:t> and </a:t>
            </a:r>
            <a:r>
              <a:rPr lang="en-US" sz="2800" dirty="0" err="1"/>
              <a:t>Groendal</a:t>
            </a:r>
            <a:r>
              <a:rPr lang="en-US" sz="2800" dirty="0"/>
              <a:t> sub-systems (local resources);</a:t>
            </a:r>
          </a:p>
          <a:p>
            <a:endParaRPr lang="en-US" sz="28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80009" y="160256"/>
            <a:ext cx="7663992" cy="625051"/>
          </a:xfrm>
        </p:spPr>
        <p:txBody>
          <a:bodyPr/>
          <a:lstStyle/>
          <a:p>
            <a:r>
              <a:rPr lang="en-US" b="1" dirty="0"/>
              <a:t>NMBM WATER USE (1 of 3)</a:t>
            </a:r>
            <a:endParaRPr lang="en-ZA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8310"/>
            <a:ext cx="9144000" cy="775686"/>
          </a:xfrm>
          <a:solidFill>
            <a:schemeClr val="bg1"/>
          </a:solidFill>
        </p:spPr>
        <p:txBody>
          <a:bodyPr/>
          <a:lstStyle/>
          <a:p>
            <a:r>
              <a:rPr lang="en-US" b="1" dirty="0"/>
              <a:t>NMBM WATER USE (2 of 3)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73917"/>
              </p:ext>
            </p:extLst>
          </p:nvPr>
        </p:nvGraphicFramePr>
        <p:xfrm>
          <a:off x="0" y="883998"/>
          <a:ext cx="9144000" cy="5573952"/>
        </p:xfrm>
        <a:graphic>
          <a:graphicData uri="http://schemas.openxmlformats.org/drawingml/2006/table">
            <a:tbl>
              <a:tblPr/>
              <a:tblGrid>
                <a:gridCol w="2434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5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56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NMBM </a:t>
                      </a:r>
                    </a:p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abstraction </a:t>
                      </a:r>
                    </a:p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volumes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Gross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 water allocation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million m³/a (Ml/d)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Restricted water allocation million m³/a (Ml/d)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 </a:t>
                      </a:r>
                      <a:r>
                        <a:rPr lang="en-US" sz="2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restr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per </a:t>
                      </a:r>
                    </a:p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sub-system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Kromme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Sub –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38.08</a:t>
                      </a:r>
                    </a:p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(102.82)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18.6</a:t>
                      </a:r>
                    </a:p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(50.2)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Kouga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Sub –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(62.1)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7.9</a:t>
                      </a:r>
                    </a:p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(21.2)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65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Groendal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Sub – system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6.8</a:t>
                      </a:r>
                    </a:p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(18.4)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6.1</a:t>
                      </a:r>
                    </a:p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(16.5)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65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</a:rPr>
                        <a:t>Old dams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</a:rPr>
                        <a:t> Sub – system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3.3</a:t>
                      </a:r>
                    </a:p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3.3</a:t>
                      </a:r>
                    </a:p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657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67.9</a:t>
                      </a:r>
                    </a:p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(183.28)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35.9</a:t>
                      </a:r>
                    </a:p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(96.9)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686" y="1885208"/>
            <a:ext cx="7720314" cy="3292434"/>
          </a:xfrm>
        </p:spPr>
        <p:txBody>
          <a:bodyPr/>
          <a:lstStyle/>
          <a:p>
            <a:r>
              <a:rPr lang="en-US" dirty="0"/>
              <a:t> To make up the deficit in the amount of water needed within the Metro a minimum of </a:t>
            </a:r>
            <a:r>
              <a:rPr lang="en-US" b="1" dirty="0"/>
              <a:t>50 million m³/a (135 Mℓ/d)</a:t>
            </a:r>
            <a:r>
              <a:rPr lang="en-US" dirty="0"/>
              <a:t> should be supplied to the NMBM from the Sundays River sub-system to reach a total net supply of </a:t>
            </a:r>
            <a:r>
              <a:rPr lang="en-US" b="1" dirty="0"/>
              <a:t>86 million m³/a (230 Ml/day)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44595" y="108310"/>
            <a:ext cx="7599405" cy="775686"/>
          </a:xfrm>
        </p:spPr>
        <p:txBody>
          <a:bodyPr/>
          <a:lstStyle/>
          <a:p>
            <a:r>
              <a:rPr lang="en-US" b="1" dirty="0"/>
              <a:t>NMBM WATER USE (3 of 3)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872"/>
            <a:ext cx="9144000" cy="1034034"/>
          </a:xfrm>
          <a:solidFill>
            <a:schemeClr val="bg1"/>
          </a:solidFill>
        </p:spPr>
        <p:txBody>
          <a:bodyPr/>
          <a:lstStyle/>
          <a:p>
            <a:r>
              <a:rPr lang="en-US" sz="3200" b="1" dirty="0"/>
              <a:t>AGRICULTURAL WATER USE RESTRICTIONS</a:t>
            </a:r>
            <a:br>
              <a:rPr lang="en-US" sz="3200" b="1" dirty="0"/>
            </a:br>
            <a:r>
              <a:rPr lang="en-US" sz="3200" b="1" dirty="0" err="1"/>
              <a:t>Gamtoos</a:t>
            </a:r>
            <a:r>
              <a:rPr lang="en-US" sz="3200" b="1" dirty="0"/>
              <a:t> Irrigation Board (GIB) Water Use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863253"/>
              </p:ext>
            </p:extLst>
          </p:nvPr>
        </p:nvGraphicFramePr>
        <p:xfrm>
          <a:off x="1556952" y="1152906"/>
          <a:ext cx="7129848" cy="2314629"/>
        </p:xfrm>
        <a:graphic>
          <a:graphicData uri="http://schemas.openxmlformats.org/drawingml/2006/table">
            <a:tbl>
              <a:tblPr/>
              <a:tblGrid>
                <a:gridCol w="1913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4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74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GIB allocation million m³/a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 restrictions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Restricted abstraction volumes </a:t>
                      </a:r>
                    </a:p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million m³/a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5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12.06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3467535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 80% restrictions imposed on the </a:t>
            </a:r>
            <a:r>
              <a:rPr lang="en-US" dirty="0" err="1"/>
              <a:t>Gamtoos</a:t>
            </a:r>
            <a:r>
              <a:rPr lang="en-US" dirty="0"/>
              <a:t> Irrigation</a:t>
            </a:r>
          </a:p>
          <a:p>
            <a:r>
              <a:rPr lang="en-US" dirty="0"/>
              <a:t>   Board (GIB) are in terms of the existing lawful </a:t>
            </a:r>
          </a:p>
          <a:p>
            <a:r>
              <a:rPr lang="en-US" dirty="0"/>
              <a:t>   allocation </a:t>
            </a:r>
            <a:r>
              <a:rPr lang="en-US" b="1" dirty="0"/>
              <a:t>60.3 million m³/a</a:t>
            </a:r>
            <a:r>
              <a:rPr lang="en-US" dirty="0"/>
              <a:t>;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The GIB is allowed a TOTAL abstraction of 16.6 million m³/a.  This includes losses of ± 4.5 million m³/a.  If the losses is going to be as high as 2017/2018 (7 million m³/a) the actual use should reduce to 9.6 million m³/a.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288" y="4406900"/>
            <a:ext cx="7635711" cy="1362075"/>
          </a:xfrm>
        </p:spPr>
        <p:txBody>
          <a:bodyPr/>
          <a:lstStyle/>
          <a:p>
            <a:pPr algn="ctr"/>
            <a:r>
              <a:rPr lang="en-US" dirty="0"/>
              <a:t>State of storage</a:t>
            </a:r>
            <a:endParaRPr lang="en-Z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8862" y="274638"/>
            <a:ext cx="7645138" cy="1143000"/>
          </a:xfrm>
        </p:spPr>
        <p:txBody>
          <a:bodyPr/>
          <a:lstStyle/>
          <a:p>
            <a:r>
              <a:rPr lang="en-US" b="1" dirty="0"/>
              <a:t>STORAGE LEVELS</a:t>
            </a:r>
            <a:endParaRPr lang="en-ZA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961736"/>
              </p:ext>
            </p:extLst>
          </p:nvPr>
        </p:nvGraphicFramePr>
        <p:xfrm>
          <a:off x="95533" y="1099754"/>
          <a:ext cx="9048467" cy="5341986"/>
        </p:xfrm>
        <a:graphic>
          <a:graphicData uri="http://schemas.openxmlformats.org/drawingml/2006/table">
            <a:tbl>
              <a:tblPr/>
              <a:tblGrid>
                <a:gridCol w="1274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5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8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8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980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Nett Full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Storage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Storage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Current storage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Current storage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Dam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Supply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% full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volume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% full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Levels (% full)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DF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Capacity</a:t>
                      </a:r>
                    </a:p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(million m</a:t>
                      </a:r>
                      <a:r>
                        <a:rPr lang="en-ZA" sz="2000" b="1" i="0" u="none" strike="noStrike" baseline="30000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  <a:r>
                        <a:rPr lang="en-ZA" sz="2000" b="1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)</a:t>
                      </a:r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30 July 2018</a:t>
                      </a:r>
                    </a:p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(week 31)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(million m</a:t>
                      </a:r>
                      <a:r>
                        <a:rPr lang="en-ZA" sz="2000" b="1" i="0" u="none" strike="noStrike" baseline="30000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  <a:r>
                        <a:rPr lang="en-ZA" sz="2000" b="1" i="0" u="none" strike="noStrike" baseline="0" dirty="0">
                          <a:solidFill>
                            <a:srgbClr val="000000"/>
                          </a:solidFill>
                          <a:latin typeface="Arial Narrow"/>
                        </a:rPr>
                        <a:t>)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same time last year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on 1 June 2018</a:t>
                      </a:r>
                    </a:p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(decision date)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80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Churchill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35.24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baseline="0" dirty="0">
                          <a:solidFill>
                            <a:srgbClr val="00B050"/>
                          </a:solidFill>
                          <a:latin typeface="Arial Narrow"/>
                        </a:rPr>
                        <a:t>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16.9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5.6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Impofu</a:t>
                      </a:r>
                      <a:endParaRPr lang="en-ZA" sz="2000" b="1" i="1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105.76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29.5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31.2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baseline="0" dirty="0">
                          <a:solidFill>
                            <a:srgbClr val="00B050"/>
                          </a:solidFill>
                          <a:latin typeface="Arial Narrow"/>
                        </a:rPr>
                        <a:t>58.3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32.9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Kouga</a:t>
                      </a:r>
                      <a:endParaRPr lang="en-ZA" sz="2000" b="1" i="1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125.91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7.0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0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baseline="0" dirty="0">
                          <a:solidFill>
                            <a:srgbClr val="00B050"/>
                          </a:solidFill>
                          <a:latin typeface="Arial Narrow"/>
                        </a:rPr>
                        <a:t>15.3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Loerie</a:t>
                      </a:r>
                      <a:endParaRPr lang="en-ZA" sz="2000" b="1" i="1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3.03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68.3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60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baseline="0" dirty="0">
                          <a:solidFill>
                            <a:srgbClr val="00B050"/>
                          </a:solidFill>
                          <a:latin typeface="Arial Narrow"/>
                        </a:rPr>
                        <a:t>27.5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82.9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Groendal</a:t>
                      </a:r>
                      <a:endParaRPr lang="en-ZA" sz="2000" b="1" i="1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11.64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39.2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4.6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4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baseline="0" dirty="0">
                          <a:solidFill>
                            <a:srgbClr val="00B050"/>
                          </a:solidFill>
                          <a:latin typeface="Arial Narrow"/>
                        </a:rPr>
                        <a:t>49.2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1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5216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sng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Total 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281.6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baseline="0" dirty="0">
                          <a:solidFill>
                            <a:srgbClr val="00B050"/>
                          </a:solidFill>
                          <a:latin typeface="Arial Narrow"/>
                        </a:rPr>
                        <a:t>32.0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21.8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18.5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>
                          <a:solidFill>
                            <a:srgbClr val="FF0000"/>
                          </a:solidFill>
                          <a:latin typeface="Arial Narrow"/>
                        </a:rPr>
                        <a:t>52.1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8231" y="130843"/>
            <a:ext cx="25603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Total </a:t>
            </a:r>
            <a:r>
              <a:rPr lang="en-US" sz="3200" b="1" dirty="0" err="1"/>
              <a:t>Algoa</a:t>
            </a:r>
            <a:r>
              <a:rPr lang="en-US" sz="3200" b="1" dirty="0"/>
              <a:t> System</a:t>
            </a:r>
          </a:p>
          <a:p>
            <a:r>
              <a:rPr lang="en-US" sz="3200" b="1" dirty="0"/>
              <a:t>long-term</a:t>
            </a:r>
          </a:p>
          <a:p>
            <a:r>
              <a:rPr lang="en-US" sz="3200" b="1" dirty="0"/>
              <a:t>monitoring</a:t>
            </a:r>
            <a:endParaRPr lang="en-ZA" sz="32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187046" cy="325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3255117"/>
            <a:ext cx="5934074" cy="32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6492</TotalTime>
  <Words>582</Words>
  <Application>Microsoft Office PowerPoint</Application>
  <PresentationFormat>On-screen Show (4:3)</PresentationFormat>
  <Paragraphs>147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Arial Narrow</vt:lpstr>
      <vt:lpstr>Calibri</vt:lpstr>
      <vt:lpstr>Gill Sans</vt:lpstr>
      <vt:lpstr>Gill Sans Light</vt:lpstr>
      <vt:lpstr>Gill Sans MT</vt:lpstr>
      <vt:lpstr>Office Theme</vt:lpstr>
      <vt:lpstr>PowerPoint Presentation</vt:lpstr>
      <vt:lpstr>Current operating strategy</vt:lpstr>
      <vt:lpstr>NMBM WATER USE (1 of 3)</vt:lpstr>
      <vt:lpstr>NMBM WATER USE (2 of 3)</vt:lpstr>
      <vt:lpstr>NMBM WATER USE (3 of 3)</vt:lpstr>
      <vt:lpstr>AGRICULTURAL WATER USE RESTRICTIONS Gamtoos Irrigation Board (GIB) Water Use</vt:lpstr>
      <vt:lpstr>State of storage</vt:lpstr>
      <vt:lpstr>STORAGE LEVELS</vt:lpstr>
      <vt:lpstr>PowerPoint Presentation</vt:lpstr>
      <vt:lpstr>WAY FORWARD</vt:lpstr>
      <vt:lpstr>DROUGHT MITIGATION ACTIVITIES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Erik Van Der Berg</cp:lastModifiedBy>
  <cp:revision>562</cp:revision>
  <dcterms:created xsi:type="dcterms:W3CDTF">2012-08-01T10:33:21Z</dcterms:created>
  <dcterms:modified xsi:type="dcterms:W3CDTF">2018-08-31T13:38:55Z</dcterms:modified>
</cp:coreProperties>
</file>